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62" r:id="rId4"/>
    <p:sldId id="257" r:id="rId5"/>
    <p:sldId id="258" r:id="rId6"/>
    <p:sldId id="259" r:id="rId7"/>
    <p:sldId id="260" r:id="rId8"/>
    <p:sldId id="261"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58541B7-35A2-45AE-99DC-409AB27B6D60}" type="datetimeFigureOut">
              <a:rPr lang="en-GB" smtClean="0"/>
              <a:t>30/11/2015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936D3C-3707-4182-BC93-02DD2889CEB6}" type="slidenum">
              <a:rPr lang="en-GB" smtClean="0"/>
              <a:t>‹#›</a:t>
            </a:fld>
            <a:endParaRPr lang="en-GB"/>
          </a:p>
        </p:txBody>
      </p:sp>
    </p:spTree>
    <p:extLst>
      <p:ext uri="{BB962C8B-B14F-4D97-AF65-F5344CB8AC3E}">
        <p14:creationId xmlns:p14="http://schemas.microsoft.com/office/powerpoint/2010/main" val="3121147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58541B7-35A2-45AE-99DC-409AB27B6D60}" type="datetimeFigureOut">
              <a:rPr lang="en-GB" smtClean="0"/>
              <a:t>30/11/2015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936D3C-3707-4182-BC93-02DD2889CEB6}" type="slidenum">
              <a:rPr lang="en-GB" smtClean="0"/>
              <a:t>‹#›</a:t>
            </a:fld>
            <a:endParaRPr lang="en-GB"/>
          </a:p>
        </p:txBody>
      </p:sp>
    </p:spTree>
    <p:extLst>
      <p:ext uri="{BB962C8B-B14F-4D97-AF65-F5344CB8AC3E}">
        <p14:creationId xmlns:p14="http://schemas.microsoft.com/office/powerpoint/2010/main" val="1826570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58541B7-35A2-45AE-99DC-409AB27B6D60}" type="datetimeFigureOut">
              <a:rPr lang="en-GB" smtClean="0"/>
              <a:t>30/11/2015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936D3C-3707-4182-BC93-02DD2889CEB6}" type="slidenum">
              <a:rPr lang="en-GB" smtClean="0"/>
              <a:t>‹#›</a:t>
            </a:fld>
            <a:endParaRPr lang="en-GB"/>
          </a:p>
        </p:txBody>
      </p:sp>
    </p:spTree>
    <p:extLst>
      <p:ext uri="{BB962C8B-B14F-4D97-AF65-F5344CB8AC3E}">
        <p14:creationId xmlns:p14="http://schemas.microsoft.com/office/powerpoint/2010/main" val="710632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A58541B7-35A2-45AE-99DC-409AB27B6D60}" type="datetimeFigureOut">
              <a:rPr lang="en-GB" smtClean="0"/>
              <a:t>30/11/2015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936D3C-3707-4182-BC93-02DD2889CEB6}" type="slidenum">
              <a:rPr lang="en-GB" smtClean="0"/>
              <a:t>‹#›</a:t>
            </a:fld>
            <a:endParaRPr lang="en-GB"/>
          </a:p>
        </p:txBody>
      </p:sp>
    </p:spTree>
    <p:extLst>
      <p:ext uri="{BB962C8B-B14F-4D97-AF65-F5344CB8AC3E}">
        <p14:creationId xmlns:p14="http://schemas.microsoft.com/office/powerpoint/2010/main" val="1034821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8541B7-35A2-45AE-99DC-409AB27B6D60}" type="datetimeFigureOut">
              <a:rPr lang="en-GB" smtClean="0"/>
              <a:t>30/11/2015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936D3C-3707-4182-BC93-02DD2889CEB6}" type="slidenum">
              <a:rPr lang="en-GB" smtClean="0"/>
              <a:t>‹#›</a:t>
            </a:fld>
            <a:endParaRPr lang="en-GB"/>
          </a:p>
        </p:txBody>
      </p:sp>
    </p:spTree>
    <p:extLst>
      <p:ext uri="{BB962C8B-B14F-4D97-AF65-F5344CB8AC3E}">
        <p14:creationId xmlns:p14="http://schemas.microsoft.com/office/powerpoint/2010/main" val="2721808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58541B7-35A2-45AE-99DC-409AB27B6D60}" type="datetimeFigureOut">
              <a:rPr lang="en-GB" smtClean="0"/>
              <a:t>30/11/2015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936D3C-3707-4182-BC93-02DD2889CEB6}" type="slidenum">
              <a:rPr lang="en-GB" smtClean="0"/>
              <a:t>‹#›</a:t>
            </a:fld>
            <a:endParaRPr lang="en-GB"/>
          </a:p>
        </p:txBody>
      </p:sp>
    </p:spTree>
    <p:extLst>
      <p:ext uri="{BB962C8B-B14F-4D97-AF65-F5344CB8AC3E}">
        <p14:creationId xmlns:p14="http://schemas.microsoft.com/office/powerpoint/2010/main" val="3606718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58541B7-35A2-45AE-99DC-409AB27B6D60}" type="datetimeFigureOut">
              <a:rPr lang="en-GB" smtClean="0"/>
              <a:t>30/11/2015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A936D3C-3707-4182-BC93-02DD2889CEB6}" type="slidenum">
              <a:rPr lang="en-GB" smtClean="0"/>
              <a:t>‹#›</a:t>
            </a:fld>
            <a:endParaRPr lang="en-GB"/>
          </a:p>
        </p:txBody>
      </p:sp>
    </p:spTree>
    <p:extLst>
      <p:ext uri="{BB962C8B-B14F-4D97-AF65-F5344CB8AC3E}">
        <p14:creationId xmlns:p14="http://schemas.microsoft.com/office/powerpoint/2010/main" val="704324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58541B7-35A2-45AE-99DC-409AB27B6D60}" type="datetimeFigureOut">
              <a:rPr lang="en-GB" smtClean="0"/>
              <a:t>30/11/2015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A936D3C-3707-4182-BC93-02DD2889CEB6}" type="slidenum">
              <a:rPr lang="en-GB" smtClean="0"/>
              <a:t>‹#›</a:t>
            </a:fld>
            <a:endParaRPr lang="en-GB"/>
          </a:p>
        </p:txBody>
      </p:sp>
    </p:spTree>
    <p:extLst>
      <p:ext uri="{BB962C8B-B14F-4D97-AF65-F5344CB8AC3E}">
        <p14:creationId xmlns:p14="http://schemas.microsoft.com/office/powerpoint/2010/main" val="2051647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8541B7-35A2-45AE-99DC-409AB27B6D60}" type="datetimeFigureOut">
              <a:rPr lang="en-GB" smtClean="0"/>
              <a:t>30/11/2015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A936D3C-3707-4182-BC93-02DD2889CEB6}" type="slidenum">
              <a:rPr lang="en-GB" smtClean="0"/>
              <a:t>‹#›</a:t>
            </a:fld>
            <a:endParaRPr lang="en-GB"/>
          </a:p>
        </p:txBody>
      </p:sp>
    </p:spTree>
    <p:extLst>
      <p:ext uri="{BB962C8B-B14F-4D97-AF65-F5344CB8AC3E}">
        <p14:creationId xmlns:p14="http://schemas.microsoft.com/office/powerpoint/2010/main" val="1065323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8541B7-35A2-45AE-99DC-409AB27B6D60}" type="datetimeFigureOut">
              <a:rPr lang="en-GB" smtClean="0"/>
              <a:t>30/11/2015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936D3C-3707-4182-BC93-02DD2889CEB6}" type="slidenum">
              <a:rPr lang="en-GB" smtClean="0"/>
              <a:t>‹#›</a:t>
            </a:fld>
            <a:endParaRPr lang="en-GB"/>
          </a:p>
        </p:txBody>
      </p:sp>
    </p:spTree>
    <p:extLst>
      <p:ext uri="{BB962C8B-B14F-4D97-AF65-F5344CB8AC3E}">
        <p14:creationId xmlns:p14="http://schemas.microsoft.com/office/powerpoint/2010/main" val="982841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8541B7-35A2-45AE-99DC-409AB27B6D60}" type="datetimeFigureOut">
              <a:rPr lang="en-GB" smtClean="0"/>
              <a:t>30/11/2015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936D3C-3707-4182-BC93-02DD2889CEB6}" type="slidenum">
              <a:rPr lang="en-GB" smtClean="0"/>
              <a:t>‹#›</a:t>
            </a:fld>
            <a:endParaRPr lang="en-GB"/>
          </a:p>
        </p:txBody>
      </p:sp>
    </p:spTree>
    <p:extLst>
      <p:ext uri="{BB962C8B-B14F-4D97-AF65-F5344CB8AC3E}">
        <p14:creationId xmlns:p14="http://schemas.microsoft.com/office/powerpoint/2010/main" val="625074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8541B7-35A2-45AE-99DC-409AB27B6D60}" type="datetimeFigureOut">
              <a:rPr lang="en-GB" smtClean="0"/>
              <a:t>30/11/2015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936D3C-3707-4182-BC93-02DD2889CEB6}" type="slidenum">
              <a:rPr lang="en-GB" smtClean="0"/>
              <a:t>‹#›</a:t>
            </a:fld>
            <a:endParaRPr lang="en-GB"/>
          </a:p>
        </p:txBody>
      </p:sp>
    </p:spTree>
    <p:extLst>
      <p:ext uri="{BB962C8B-B14F-4D97-AF65-F5344CB8AC3E}">
        <p14:creationId xmlns:p14="http://schemas.microsoft.com/office/powerpoint/2010/main" val="535218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Gotham Rounded Book" pitchFamily="50"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Gotham Rounded Book" pitchFamily="50"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otham Rounded Book" pitchFamily="50"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otham Rounded Book" pitchFamily="50"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otham Rounded Book" pitchFamily="50"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otham Rounded Book" pitchFamily="50"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hyperlink" Target="http://www.alamy.com/stock-photo-jarrow-crusade-october-1936-unemployed-shipworkers-from-jarrow-e-9181593.html?pv=1&amp;stamp=2&amp;imageid=288B0E51-9154-4418-9D27-6ABC9E2C7BA2&amp;p=13044&amp;n=0&amp;orientation=0&amp;pn=1&amp;searchtype=0&amp;IsFromSearch=1&amp;srch=foo%3dbar%26st%3d0%26sortby%3d2%26qt%3dJarrow%2520crusade%26qt_raw%3dJarrow%2520crusade%26qn%3d%26lic%3d3%26mr%3d0%26pr%3d0%26aoa%3d1%26creative%3d%26videos%3d%26nu%3d%26ccc%3d%26bespoke%3d2%26apalib%3d%26ag%3d0%26hc%3d0%26et%3d0x000000000000000000000%26vp%3d0%26loc%3d0%26ot%3d0%26imgt%3d0%26dtfr%3d%26dtto%3d%26size%3d0xFF%26blackwhite%3d%26cutout%3d%26archive%3d1%26name%3d%26groupid%3d%26pseudoid%3d%26userid%3d%26id%3d%26a%3d%26xstx%3d0%26cbstore%3d1%26lightbox%3d%26resultview%3dsortbyPopular%26gname%3d%26gtype%3d%26apalic%3d%26news%3d1%26tbar%3d1%26pc%3d%26simid%3d%26cap%3d1%26customgeoip%3dGB%26cid%3d%26saveQry%3d%26editorial%3d%26t%3d0%26edoptin%3d%26apaid%3d%7bFC58E343-E506-441B-9600-AC0C3BBCEA12%7d%26custspecid%3dCE45138C-537A-4A4A-8E95-77BA5F0805F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83711554"/>
              </p:ext>
            </p:extLst>
          </p:nvPr>
        </p:nvGraphicFramePr>
        <p:xfrm>
          <a:off x="322104" y="1340768"/>
          <a:ext cx="8496944" cy="5418602"/>
        </p:xfrm>
        <a:graphic>
          <a:graphicData uri="http://schemas.openxmlformats.org/drawingml/2006/table">
            <a:tbl>
              <a:tblPr firstRow="1" bandRow="1">
                <a:tableStyleId>{5C22544A-7EE6-4342-B048-85BDC9FD1C3A}</a:tableStyleId>
              </a:tblPr>
              <a:tblGrid>
                <a:gridCol w="4248472"/>
                <a:gridCol w="4248472"/>
              </a:tblGrid>
              <a:tr h="936104">
                <a:tc>
                  <a:txBody>
                    <a:bodyPr/>
                    <a:lstStyle/>
                    <a:p>
                      <a:r>
                        <a:rPr lang="en-GB" sz="2400" dirty="0" smtClean="0">
                          <a:latin typeface="Gotham Rounded Book" pitchFamily="50" charset="0"/>
                        </a:rPr>
                        <a:t>Before </a:t>
                      </a:r>
                      <a:endParaRPr lang="en-GB" sz="2400" dirty="0">
                        <a:latin typeface="Gotham Rounded Book"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400" dirty="0" smtClean="0">
                          <a:latin typeface="Gotham Rounded Book" pitchFamily="50" charset="0"/>
                        </a:rPr>
                        <a:t>During </a:t>
                      </a:r>
                      <a:endParaRPr lang="en-GB" sz="2400" dirty="0">
                        <a:latin typeface="Gotham Rounded Book"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2498">
                <a:tc>
                  <a:txBody>
                    <a:bodyPr/>
                    <a:lstStyle/>
                    <a:p>
                      <a:endParaRPr lang="en-GB" sz="240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2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 name="Title 1"/>
          <p:cNvSpPr txBox="1">
            <a:spLocks/>
          </p:cNvSpPr>
          <p:nvPr/>
        </p:nvSpPr>
        <p:spPr>
          <a:xfrm>
            <a:off x="252415" y="438155"/>
            <a:ext cx="6542521" cy="701714"/>
          </a:xfrm>
          <a:prstGeom prst="rect">
            <a:avLst/>
          </a:prstGeom>
          <a:solidFill>
            <a:srgbClr val="0070C0">
              <a:alpha val="70000"/>
            </a:srgbClr>
          </a:solidFill>
        </p:spPr>
        <p:txBody>
          <a:bodyPr>
            <a:normAutofit/>
          </a:bodyPr>
          <a:lstStyle>
            <a:lvl1pPr algn="l" defTabSz="914400" rtl="0" eaLnBrk="1" latinLnBrk="0" hangingPunct="1">
              <a:spcBef>
                <a:spcPct val="0"/>
              </a:spcBef>
              <a:buNone/>
              <a:defRPr sz="2000" b="1" kern="1200" baseline="0">
                <a:solidFill>
                  <a:schemeClr val="tx1"/>
                </a:solidFill>
                <a:latin typeface="Gotham Rounded Book" pitchFamily="50" charset="0"/>
                <a:ea typeface="+mj-ea"/>
                <a:cs typeface="+mj-cs"/>
              </a:defRPr>
            </a:lvl1pPr>
          </a:lstStyle>
          <a:p>
            <a:r>
              <a:rPr lang="en-GB" dirty="0" smtClean="0">
                <a:solidFill>
                  <a:schemeClr val="bg1"/>
                </a:solidFill>
              </a:rPr>
              <a:t>The 1930s</a:t>
            </a:r>
            <a:endParaRPr lang="en-GB" dirty="0">
              <a:solidFill>
                <a:schemeClr val="bg1"/>
              </a:solidFill>
            </a:endParaRPr>
          </a:p>
        </p:txBody>
      </p:sp>
      <p:pic>
        <p:nvPicPr>
          <p:cNvPr id="5" name="Picture 2" descr="WJEC_Logo_RG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828" y="477003"/>
            <a:ext cx="651385" cy="63781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 descr="header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4131" y="477002"/>
            <a:ext cx="1234917" cy="6513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4263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268760"/>
            <a:ext cx="8712968" cy="4031873"/>
          </a:xfrm>
          <a:prstGeom prst="rect">
            <a:avLst/>
          </a:prstGeom>
          <a:noFill/>
          <a:ln>
            <a:solidFill>
              <a:schemeClr val="accent1"/>
            </a:solidFill>
          </a:ln>
        </p:spPr>
        <p:txBody>
          <a:bodyPr wrap="square" rtlCol="0">
            <a:spAutoFit/>
          </a:bodyPr>
          <a:lstStyle/>
          <a:p>
            <a:r>
              <a:rPr lang="en-GB" sz="3200" dirty="0" smtClean="0">
                <a:latin typeface="Gotham Rounded Book" pitchFamily="50" charset="0"/>
              </a:rPr>
              <a:t>In </a:t>
            </a:r>
            <a:r>
              <a:rPr lang="en-GB" sz="3200" dirty="0">
                <a:latin typeface="Gotham Rounded Book" pitchFamily="50" charset="0"/>
              </a:rPr>
              <a:t>1929, the Wall Street Crash plunged the USA into economic depression. The Americans were alarmed, so they called in their loans to other countries and put up customs barriers to stop imports of foreign goods. This created a depression across the rest of the world.</a:t>
            </a:r>
          </a:p>
          <a:p>
            <a:endParaRPr lang="en-GB" sz="3200" dirty="0">
              <a:latin typeface="Comic Sans MS" panose="030F0702030302020204" pitchFamily="66" charset="0"/>
            </a:endParaRPr>
          </a:p>
        </p:txBody>
      </p:sp>
      <p:pic>
        <p:nvPicPr>
          <p:cNvPr id="3" name="Picture 2" descr="WJEC_Logo_RG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828" y="477003"/>
            <a:ext cx="651385" cy="63781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 descr="header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4131" y="477002"/>
            <a:ext cx="1234917" cy="651385"/>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252415" y="438155"/>
            <a:ext cx="6542521" cy="701714"/>
          </a:xfrm>
          <a:prstGeom prst="rect">
            <a:avLst/>
          </a:prstGeom>
          <a:solidFill>
            <a:srgbClr val="0070C0">
              <a:alpha val="70000"/>
            </a:srgbClr>
          </a:solidFill>
        </p:spPr>
        <p:txBody>
          <a:bodyPr>
            <a:normAutofit/>
          </a:bodyPr>
          <a:lstStyle>
            <a:lvl1pPr algn="l" defTabSz="914400" rtl="0" eaLnBrk="1" latinLnBrk="0" hangingPunct="1">
              <a:spcBef>
                <a:spcPct val="0"/>
              </a:spcBef>
              <a:buNone/>
              <a:defRPr sz="2000" b="1" kern="1200" baseline="0">
                <a:solidFill>
                  <a:schemeClr val="tx1"/>
                </a:solidFill>
                <a:latin typeface="Gotham Rounded Book" pitchFamily="50" charset="0"/>
                <a:ea typeface="+mj-ea"/>
                <a:cs typeface="+mj-cs"/>
              </a:defRPr>
            </a:lvl1pPr>
          </a:lstStyle>
          <a:p>
            <a:r>
              <a:rPr lang="en-GB" dirty="0" smtClean="0">
                <a:solidFill>
                  <a:schemeClr val="bg1"/>
                </a:solidFill>
              </a:rPr>
              <a:t>Wall Street Crash</a:t>
            </a:r>
            <a:endParaRPr lang="en-GB" dirty="0">
              <a:solidFill>
                <a:schemeClr val="bg1"/>
              </a:solidFill>
            </a:endParaRPr>
          </a:p>
        </p:txBody>
      </p:sp>
    </p:spTree>
    <p:extLst>
      <p:ext uri="{BB962C8B-B14F-4D97-AF65-F5344CB8AC3E}">
        <p14:creationId xmlns:p14="http://schemas.microsoft.com/office/powerpoint/2010/main" val="2893395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59632" y="6324709"/>
            <a:ext cx="705678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7935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666666"/>
                </a:solidFill>
                <a:effectLst/>
                <a:latin typeface="Gotham Rounded Book" pitchFamily="50" charset="0"/>
                <a:cs typeface="Arial" pitchFamily="34" charset="0"/>
              </a:rPr>
              <a:t>Key industries closed in </a:t>
            </a:r>
            <a:r>
              <a:rPr kumimoji="0" lang="en-US" altLang="en-US" sz="1600" b="0" i="0" u="none" strike="noStrike" cap="none" normalizeH="0" baseline="0" dirty="0" err="1" smtClean="0">
                <a:ln>
                  <a:noFill/>
                </a:ln>
                <a:solidFill>
                  <a:srgbClr val="666666"/>
                </a:solidFill>
                <a:effectLst/>
                <a:latin typeface="Gotham Rounded Book" pitchFamily="50" charset="0"/>
                <a:cs typeface="Arial" pitchFamily="34" charset="0"/>
              </a:rPr>
              <a:t>Jarrow</a:t>
            </a:r>
            <a:r>
              <a:rPr kumimoji="0" lang="en-US" altLang="en-US" sz="1600" b="0" i="0" u="none" strike="noStrike" cap="none" normalizeH="0" baseline="0" dirty="0" smtClean="0">
                <a:ln>
                  <a:noFill/>
                </a:ln>
                <a:solidFill>
                  <a:srgbClr val="666666"/>
                </a:solidFill>
                <a:effectLst/>
                <a:latin typeface="Gotham Rounded Book" pitchFamily="50" charset="0"/>
                <a:cs typeface="Arial" pitchFamily="34" charset="0"/>
              </a:rPr>
              <a:t> sparking the </a:t>
            </a:r>
            <a:r>
              <a:rPr kumimoji="0" lang="en-US" altLang="en-US" sz="1600" b="0" i="0" u="none" strike="noStrike" cap="none" normalizeH="0" baseline="0" dirty="0" err="1" smtClean="0">
                <a:ln>
                  <a:noFill/>
                </a:ln>
                <a:solidFill>
                  <a:srgbClr val="666666"/>
                </a:solidFill>
                <a:effectLst/>
                <a:latin typeface="Gotham Rounded Book" pitchFamily="50" charset="0"/>
                <a:cs typeface="Arial" pitchFamily="34" charset="0"/>
              </a:rPr>
              <a:t>Jarrow</a:t>
            </a:r>
            <a:r>
              <a:rPr kumimoji="0" lang="en-US" altLang="en-US" sz="1600" b="0" i="0" u="none" strike="noStrike" cap="none" normalizeH="0" baseline="0" dirty="0" smtClean="0">
                <a:ln>
                  <a:noFill/>
                </a:ln>
                <a:solidFill>
                  <a:srgbClr val="666666"/>
                </a:solidFill>
                <a:effectLst/>
                <a:latin typeface="Gotham Rounded Book" pitchFamily="50" charset="0"/>
                <a:cs typeface="Arial" pitchFamily="34" charset="0"/>
              </a:rPr>
              <a:t> Crusade.</a:t>
            </a:r>
            <a:endParaRPr kumimoji="0" lang="en-US" altLang="en-US" sz="1600" b="0" i="0" u="none" strike="noStrike" cap="none" normalizeH="0" baseline="0" dirty="0" smtClean="0">
              <a:ln>
                <a:noFill/>
              </a:ln>
              <a:solidFill>
                <a:schemeClr val="tx1"/>
              </a:solidFill>
              <a:effectLst/>
              <a:latin typeface="Gotham Rounded Book" pitchFamily="50" charset="0"/>
              <a:cs typeface="Arial" pitchFamily="34" charset="0"/>
            </a:endParaRPr>
          </a:p>
        </p:txBody>
      </p:sp>
      <p:pic>
        <p:nvPicPr>
          <p:cNvPr id="1026" name="Picture 2" descr="The Jarrow Crusade protest mar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0" y="-1562112700"/>
            <a:ext cx="4286250" cy="33051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582102" y="1340768"/>
            <a:ext cx="5535295" cy="487689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WJEC_Logo_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34828" y="477003"/>
            <a:ext cx="651385" cy="63781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 descr="header_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84131" y="477002"/>
            <a:ext cx="1234917" cy="6513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2034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2415" y="1196752"/>
            <a:ext cx="8566633" cy="5632311"/>
          </a:xfrm>
          <a:prstGeom prst="rect">
            <a:avLst/>
          </a:prstGeom>
          <a:noFill/>
          <a:ln>
            <a:solidFill>
              <a:schemeClr val="accent1"/>
            </a:solidFill>
          </a:ln>
        </p:spPr>
        <p:txBody>
          <a:bodyPr wrap="square" rtlCol="0">
            <a:spAutoFit/>
          </a:bodyPr>
          <a:lstStyle/>
          <a:p>
            <a:r>
              <a:rPr lang="en-GB" sz="2000" dirty="0" smtClean="0">
                <a:latin typeface="Gotham Rounded Book" pitchFamily="50" charset="0"/>
              </a:rPr>
              <a:t>Unemployment </a:t>
            </a:r>
            <a:r>
              <a:rPr lang="en-GB" sz="2000" dirty="0">
                <a:latin typeface="Gotham Rounded Book" pitchFamily="50" charset="0"/>
              </a:rPr>
              <a:t>in Britain rose to 2.5 million (25 per cent of the workforce) in 1933. Worst hit were the areas of heavy industry (</a:t>
            </a:r>
            <a:r>
              <a:rPr lang="en-GB" sz="2000" dirty="0" err="1">
                <a:latin typeface="Gotham Rounded Book" pitchFamily="50" charset="0"/>
              </a:rPr>
              <a:t>eg</a:t>
            </a:r>
            <a:r>
              <a:rPr lang="en-GB" sz="2000" dirty="0">
                <a:latin typeface="Gotham Rounded Book" pitchFamily="50" charset="0"/>
              </a:rPr>
              <a:t> coal, iron, steel, shipbuilding) in Northern Ireland, Scotland, Wales and the north of England. These industries were already struggling because they had not modernised after the war and had been badly affected by competition from other countries. The Depression meant that now these industries crumbled. For example, when the coal mine, the steel works and Palmer's shipyard closed down in Jarrow in the north-east of England, every single man in the town was made </a:t>
            </a:r>
            <a:r>
              <a:rPr lang="en-GB" sz="2000" b="1" dirty="0">
                <a:latin typeface="Gotham Rounded Book" pitchFamily="50" charset="0"/>
              </a:rPr>
              <a:t>redundant</a:t>
            </a:r>
            <a:r>
              <a:rPr lang="en-GB" sz="2000" dirty="0">
                <a:latin typeface="Gotham Rounded Book" pitchFamily="50" charset="0"/>
              </a:rPr>
              <a:t> and Jarrow 'died'. </a:t>
            </a:r>
            <a:endParaRPr lang="en-GB" sz="2000" dirty="0" smtClean="0">
              <a:latin typeface="Gotham Rounded Book" pitchFamily="50" charset="0"/>
            </a:endParaRPr>
          </a:p>
          <a:p>
            <a:endParaRPr lang="en-GB" sz="2000" dirty="0">
              <a:latin typeface="Gotham Rounded Book" pitchFamily="50" charset="0"/>
            </a:endParaRPr>
          </a:p>
          <a:p>
            <a:r>
              <a:rPr lang="en-GB" sz="2000" dirty="0">
                <a:latin typeface="Gotham Rounded Book" pitchFamily="50" charset="0"/>
              </a:rPr>
              <a:t>The people of Jarrow organised a march to London - a crusade to seek help from the government, but they were told to go home and work out their own salvation'. In fact, </a:t>
            </a:r>
            <a:r>
              <a:rPr lang="en-GB" sz="2000" b="1" dirty="0">
                <a:latin typeface="Gotham Rounded Book" pitchFamily="50" charset="0"/>
              </a:rPr>
              <a:t>the government did not have a clue how to cope with the Depression</a:t>
            </a:r>
            <a:r>
              <a:rPr lang="en-GB" sz="2000" dirty="0">
                <a:latin typeface="Gotham Rounded Book" pitchFamily="50" charset="0"/>
              </a:rPr>
              <a:t>, and the policies it did put into action were either useless, or made matters worse.</a:t>
            </a:r>
          </a:p>
        </p:txBody>
      </p:sp>
      <p:pic>
        <p:nvPicPr>
          <p:cNvPr id="3" name="Picture 2" descr="WJEC_Logo_RG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828" y="477003"/>
            <a:ext cx="651385" cy="63781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 descr="header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4131" y="477002"/>
            <a:ext cx="1234917" cy="651385"/>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252415" y="438155"/>
            <a:ext cx="6542521" cy="701714"/>
          </a:xfrm>
          <a:prstGeom prst="rect">
            <a:avLst/>
          </a:prstGeom>
          <a:solidFill>
            <a:srgbClr val="0070C0">
              <a:alpha val="70000"/>
            </a:srgbClr>
          </a:solidFill>
        </p:spPr>
        <p:txBody>
          <a:bodyPr>
            <a:normAutofit/>
          </a:bodyPr>
          <a:lstStyle>
            <a:lvl1pPr algn="l" defTabSz="914400" rtl="0" eaLnBrk="1" latinLnBrk="0" hangingPunct="1">
              <a:spcBef>
                <a:spcPct val="0"/>
              </a:spcBef>
              <a:buNone/>
              <a:defRPr sz="2000" b="1" kern="1200" baseline="0">
                <a:solidFill>
                  <a:schemeClr val="tx1"/>
                </a:solidFill>
                <a:latin typeface="Gotham Rounded Book" pitchFamily="50" charset="0"/>
                <a:ea typeface="+mj-ea"/>
                <a:cs typeface="+mj-cs"/>
              </a:defRPr>
            </a:lvl1pPr>
          </a:lstStyle>
          <a:p>
            <a:r>
              <a:rPr lang="en-GB" dirty="0" smtClean="0">
                <a:solidFill>
                  <a:schemeClr val="bg1"/>
                </a:solidFill>
              </a:rPr>
              <a:t>Unemployment</a:t>
            </a:r>
            <a:endParaRPr lang="en-GB" dirty="0">
              <a:solidFill>
                <a:schemeClr val="bg1"/>
              </a:solidFill>
            </a:endParaRPr>
          </a:p>
        </p:txBody>
      </p:sp>
    </p:spTree>
    <p:extLst>
      <p:ext uri="{BB962C8B-B14F-4D97-AF65-F5344CB8AC3E}">
        <p14:creationId xmlns:p14="http://schemas.microsoft.com/office/powerpoint/2010/main" val="3364817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1280" y="1179562"/>
            <a:ext cx="8712968" cy="3539430"/>
          </a:xfrm>
          <a:prstGeom prst="rect">
            <a:avLst/>
          </a:prstGeom>
          <a:noFill/>
          <a:ln>
            <a:solidFill>
              <a:schemeClr val="accent1"/>
            </a:solidFill>
          </a:ln>
        </p:spPr>
        <p:txBody>
          <a:bodyPr wrap="square" rtlCol="0">
            <a:spAutoFit/>
          </a:bodyPr>
          <a:lstStyle/>
          <a:p>
            <a:r>
              <a:rPr lang="en-GB" sz="3200" dirty="0" smtClean="0">
                <a:latin typeface="Gotham Rounded Book" pitchFamily="50" charset="0"/>
              </a:rPr>
              <a:t>In </a:t>
            </a:r>
            <a:r>
              <a:rPr lang="en-GB" sz="3200" dirty="0">
                <a:latin typeface="Gotham Rounded Book" pitchFamily="50" charset="0"/>
              </a:rPr>
              <a:t>the south-east of England where new </a:t>
            </a:r>
            <a:r>
              <a:rPr lang="en-GB" sz="3200" b="1" dirty="0">
                <a:latin typeface="Gotham Rounded Book" pitchFamily="50" charset="0"/>
              </a:rPr>
              <a:t>light industries</a:t>
            </a:r>
            <a:r>
              <a:rPr lang="en-GB" sz="3200" dirty="0">
                <a:latin typeface="Gotham Rounded Book" pitchFamily="50" charset="0"/>
              </a:rPr>
              <a:t> such as chemicals, electrical goods and automobiles had been developed, </a:t>
            </a:r>
            <a:r>
              <a:rPr lang="en-GB" sz="3200" b="1" dirty="0">
                <a:latin typeface="Gotham Rounded Book" pitchFamily="50" charset="0"/>
              </a:rPr>
              <a:t>families were affluent</a:t>
            </a:r>
            <a:r>
              <a:rPr lang="en-GB" sz="3200" dirty="0">
                <a:latin typeface="Gotham Rounded Book" pitchFamily="50" charset="0"/>
              </a:rPr>
              <a:t>. In fact, people with jobs benefited from the Depression because prices fell and they could buy more!</a:t>
            </a:r>
          </a:p>
        </p:txBody>
      </p:sp>
      <p:pic>
        <p:nvPicPr>
          <p:cNvPr id="3" name="Picture 2" descr="WJEC_Logo_RG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828" y="477003"/>
            <a:ext cx="651385" cy="63781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 descr="header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4131" y="477002"/>
            <a:ext cx="1234917" cy="651385"/>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252415" y="438155"/>
            <a:ext cx="6542521" cy="701714"/>
          </a:xfrm>
          <a:prstGeom prst="rect">
            <a:avLst/>
          </a:prstGeom>
          <a:solidFill>
            <a:srgbClr val="0070C0">
              <a:alpha val="70000"/>
            </a:srgbClr>
          </a:solidFill>
        </p:spPr>
        <p:txBody>
          <a:bodyPr>
            <a:normAutofit/>
          </a:bodyPr>
          <a:lstStyle>
            <a:lvl1pPr algn="l" defTabSz="914400" rtl="0" eaLnBrk="1" latinLnBrk="0" hangingPunct="1">
              <a:spcBef>
                <a:spcPct val="0"/>
              </a:spcBef>
              <a:buNone/>
              <a:defRPr sz="2000" b="1" kern="1200" baseline="0">
                <a:solidFill>
                  <a:schemeClr val="tx1"/>
                </a:solidFill>
                <a:latin typeface="Gotham Rounded Book" pitchFamily="50" charset="0"/>
                <a:ea typeface="+mj-ea"/>
                <a:cs typeface="+mj-cs"/>
              </a:defRPr>
            </a:lvl1pPr>
          </a:lstStyle>
          <a:p>
            <a:r>
              <a:rPr lang="en-GB" dirty="0" smtClean="0">
                <a:solidFill>
                  <a:schemeClr val="bg1"/>
                </a:solidFill>
              </a:rPr>
              <a:t>New industry</a:t>
            </a:r>
            <a:endParaRPr lang="en-GB" dirty="0">
              <a:solidFill>
                <a:schemeClr val="bg1"/>
              </a:solidFill>
            </a:endParaRPr>
          </a:p>
        </p:txBody>
      </p:sp>
    </p:spTree>
    <p:extLst>
      <p:ext uri="{BB962C8B-B14F-4D97-AF65-F5344CB8AC3E}">
        <p14:creationId xmlns:p14="http://schemas.microsoft.com/office/powerpoint/2010/main" val="42820791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213521"/>
            <a:ext cx="8712968" cy="4832092"/>
          </a:xfrm>
          <a:prstGeom prst="rect">
            <a:avLst/>
          </a:prstGeom>
          <a:noFill/>
          <a:ln>
            <a:solidFill>
              <a:schemeClr val="accent1"/>
            </a:solidFill>
          </a:ln>
        </p:spPr>
        <p:txBody>
          <a:bodyPr wrap="square" rtlCol="0">
            <a:spAutoFit/>
          </a:bodyPr>
          <a:lstStyle/>
          <a:p>
            <a:r>
              <a:rPr lang="en-GB" sz="1400" dirty="0" smtClean="0">
                <a:latin typeface="Gotham Rounded Book" pitchFamily="50" charset="0"/>
              </a:rPr>
              <a:t>The </a:t>
            </a:r>
            <a:r>
              <a:rPr lang="en-GB" sz="1400" dirty="0">
                <a:latin typeface="Gotham Rounded Book" pitchFamily="50" charset="0"/>
              </a:rPr>
              <a:t>main </a:t>
            </a:r>
            <a:r>
              <a:rPr lang="en-GB" sz="1400" b="1" dirty="0">
                <a:latin typeface="Gotham Rounded Book" pitchFamily="50" charset="0"/>
              </a:rPr>
              <a:t>trigger</a:t>
            </a:r>
            <a:r>
              <a:rPr lang="en-GB" sz="1400" dirty="0">
                <a:latin typeface="Gotham Rounded Book" pitchFamily="50" charset="0"/>
              </a:rPr>
              <a:t> of the Depression was the Wall Street Crash, but other factors also helped to create the Depression out of the Crash. To understand them, you need to understand that the </a:t>
            </a:r>
            <a:r>
              <a:rPr lang="en-GB" sz="1400" b="1" dirty="0">
                <a:latin typeface="Gotham Rounded Book" pitchFamily="50" charset="0"/>
              </a:rPr>
              <a:t>root</a:t>
            </a:r>
            <a:r>
              <a:rPr lang="en-GB" sz="1400" dirty="0">
                <a:latin typeface="Gotham Rounded Book" pitchFamily="50" charset="0"/>
              </a:rPr>
              <a:t> of an economic depression is a reduction in spending, and that the way to end a depression is to get people to buy things</a:t>
            </a:r>
            <a:r>
              <a:rPr lang="en-GB" sz="1400" dirty="0" smtClean="0">
                <a:latin typeface="Gotham Rounded Book" pitchFamily="50" charset="0"/>
              </a:rPr>
              <a:t>:</a:t>
            </a:r>
          </a:p>
          <a:p>
            <a:endParaRPr lang="en-GB" sz="1400" dirty="0">
              <a:latin typeface="Gotham Rounded Book" pitchFamily="50" charset="0"/>
            </a:endParaRPr>
          </a:p>
          <a:p>
            <a:r>
              <a:rPr lang="en-GB" sz="1400" b="1" dirty="0">
                <a:latin typeface="Gotham Rounded Book" pitchFamily="50" charset="0"/>
              </a:rPr>
              <a:t>Import duties</a:t>
            </a:r>
            <a:r>
              <a:rPr lang="en-GB" sz="1400" dirty="0">
                <a:latin typeface="Gotham Rounded Book" pitchFamily="50" charset="0"/>
              </a:rPr>
              <a:t> - Import duties discouraged trade, which harmed the economy. The reduction in trade particularly hit the shipbuilding and railway industries if there was no trade, there was no need for transport. </a:t>
            </a:r>
          </a:p>
          <a:p>
            <a:r>
              <a:rPr lang="en-GB" sz="1400" b="1" dirty="0">
                <a:latin typeface="Gotham Rounded Book" pitchFamily="50" charset="0"/>
              </a:rPr>
              <a:t>Savings</a:t>
            </a:r>
            <a:r>
              <a:rPr lang="en-GB" sz="1400" dirty="0">
                <a:latin typeface="Gotham Rounded Book" pitchFamily="50" charset="0"/>
              </a:rPr>
              <a:t> - when there is unemployment and uncertainty, people cut back on spending and save 'for a rainy day'. This then makes businesses go bankrupt and causes the unemployment they feared.</a:t>
            </a:r>
          </a:p>
          <a:p>
            <a:r>
              <a:rPr lang="en-GB" sz="1400" b="1" dirty="0">
                <a:latin typeface="Gotham Rounded Book" pitchFamily="50" charset="0"/>
              </a:rPr>
              <a:t>Unemployment</a:t>
            </a:r>
            <a:r>
              <a:rPr lang="en-GB" sz="1400" dirty="0">
                <a:latin typeface="Gotham Rounded Book" pitchFamily="50" charset="0"/>
              </a:rPr>
              <a:t> - unemployed people have no wage and cannot buy things, which causes more businesses to go bankrupt and creates more unemployment.</a:t>
            </a:r>
          </a:p>
          <a:p>
            <a:r>
              <a:rPr lang="en-GB" sz="1400" b="1" dirty="0">
                <a:latin typeface="Gotham Rounded Book" pitchFamily="50" charset="0"/>
              </a:rPr>
              <a:t>Outdated practices - British heavy industry was out of date</a:t>
            </a:r>
            <a:r>
              <a:rPr lang="en-GB" sz="1400" dirty="0">
                <a:latin typeface="Gotham Rounded Book" pitchFamily="50" charset="0"/>
              </a:rPr>
              <a:t> and labour-intensive. When orders dried up, the only way they could cope was to lay off workers</a:t>
            </a:r>
            <a:r>
              <a:rPr lang="en-GB" sz="1400" dirty="0" smtClean="0">
                <a:latin typeface="Gotham Rounded Book" pitchFamily="50" charset="0"/>
              </a:rPr>
              <a:t>.</a:t>
            </a:r>
          </a:p>
          <a:p>
            <a:endParaRPr lang="en-GB" sz="1400" dirty="0">
              <a:latin typeface="Gotham Rounded Book" pitchFamily="50" charset="0"/>
            </a:endParaRPr>
          </a:p>
          <a:p>
            <a:r>
              <a:rPr lang="en-GB" sz="1400" dirty="0">
                <a:latin typeface="Gotham Rounded Book" pitchFamily="50" charset="0"/>
              </a:rPr>
              <a:t>Some </a:t>
            </a:r>
            <a:r>
              <a:rPr lang="en-GB" sz="1400" b="1" dirty="0">
                <a:latin typeface="Gotham Rounded Book" pitchFamily="50" charset="0"/>
              </a:rPr>
              <a:t>Government actions</a:t>
            </a:r>
            <a:r>
              <a:rPr lang="en-GB" sz="1400" dirty="0">
                <a:latin typeface="Gotham Rounded Book" pitchFamily="50" charset="0"/>
              </a:rPr>
              <a:t> made the depression worse: - The increase in unemployment meant the government was faced with a vastly increased expenditure on benefits. So in 1931, it raised income tax and cut unemployment pay by 10 per cent and introduced the means test. These measures reduced the amount of money people had to spend and made the Depression worse. - The Import Duties Act (1932) was designed to protect British industry, but this merely reduced trade and made the Depression worse. </a:t>
            </a:r>
          </a:p>
        </p:txBody>
      </p:sp>
      <p:pic>
        <p:nvPicPr>
          <p:cNvPr id="5" name="Picture 4" descr="WJEC_Logo_RG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828" y="477003"/>
            <a:ext cx="651385" cy="63781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 descr="header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4131" y="477002"/>
            <a:ext cx="1234917" cy="651385"/>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252415" y="438155"/>
            <a:ext cx="6542521" cy="701714"/>
          </a:xfrm>
          <a:prstGeom prst="rect">
            <a:avLst/>
          </a:prstGeom>
          <a:solidFill>
            <a:srgbClr val="0070C0">
              <a:alpha val="70000"/>
            </a:srgbClr>
          </a:solidFill>
        </p:spPr>
        <p:txBody>
          <a:bodyPr>
            <a:normAutofit/>
          </a:bodyPr>
          <a:lstStyle>
            <a:lvl1pPr algn="l" defTabSz="914400" rtl="0" eaLnBrk="1" latinLnBrk="0" hangingPunct="1">
              <a:spcBef>
                <a:spcPct val="0"/>
              </a:spcBef>
              <a:buNone/>
              <a:defRPr sz="2000" b="1" kern="1200" baseline="0">
                <a:solidFill>
                  <a:schemeClr val="tx1"/>
                </a:solidFill>
                <a:latin typeface="Gotham Rounded Book" pitchFamily="50" charset="0"/>
                <a:ea typeface="+mj-ea"/>
                <a:cs typeface="+mj-cs"/>
              </a:defRPr>
            </a:lvl1pPr>
          </a:lstStyle>
          <a:p>
            <a:r>
              <a:rPr lang="en-GB" dirty="0" smtClean="0">
                <a:solidFill>
                  <a:schemeClr val="bg1"/>
                </a:solidFill>
              </a:rPr>
              <a:t>Causes of the Depression</a:t>
            </a:r>
            <a:endParaRPr lang="en-GB" dirty="0">
              <a:solidFill>
                <a:schemeClr val="bg1"/>
              </a:solidFill>
            </a:endParaRPr>
          </a:p>
        </p:txBody>
      </p:sp>
    </p:spTree>
    <p:extLst>
      <p:ext uri="{BB962C8B-B14F-4D97-AF65-F5344CB8AC3E}">
        <p14:creationId xmlns:p14="http://schemas.microsoft.com/office/powerpoint/2010/main" val="25438491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168291"/>
            <a:ext cx="8712968" cy="4708981"/>
          </a:xfrm>
          <a:prstGeom prst="rect">
            <a:avLst/>
          </a:prstGeom>
          <a:noFill/>
          <a:ln>
            <a:solidFill>
              <a:schemeClr val="accent1"/>
            </a:solidFill>
          </a:ln>
        </p:spPr>
        <p:txBody>
          <a:bodyPr wrap="square" rtlCol="0">
            <a:spAutoFit/>
          </a:bodyPr>
          <a:lstStyle/>
          <a:p>
            <a:r>
              <a:rPr lang="en-GB" sz="2000" dirty="0" smtClean="0">
                <a:latin typeface="Gotham Rounded Book" pitchFamily="50" charset="0"/>
              </a:rPr>
              <a:t>These </a:t>
            </a:r>
            <a:r>
              <a:rPr lang="en-GB" sz="2000" dirty="0">
                <a:latin typeface="Gotham Rounded Book" pitchFamily="50" charset="0"/>
              </a:rPr>
              <a:t>four actions made things </a:t>
            </a:r>
            <a:r>
              <a:rPr lang="en-GB" sz="2000" b="1" dirty="0">
                <a:latin typeface="Gotham Rounded Book" pitchFamily="50" charset="0"/>
              </a:rPr>
              <a:t>worse</a:t>
            </a:r>
            <a:r>
              <a:rPr lang="en-GB" sz="2000" dirty="0">
                <a:latin typeface="Gotham Rounded Book" pitchFamily="50" charset="0"/>
              </a:rPr>
              <a:t>:</a:t>
            </a:r>
          </a:p>
          <a:p>
            <a:r>
              <a:rPr lang="en-GB" sz="2000" dirty="0">
                <a:latin typeface="Gotham Rounded Book" pitchFamily="50" charset="0"/>
              </a:rPr>
              <a:t>Raising income tax.</a:t>
            </a:r>
          </a:p>
          <a:p>
            <a:r>
              <a:rPr lang="en-GB" sz="2000" dirty="0">
                <a:latin typeface="Gotham Rounded Book" pitchFamily="50" charset="0"/>
              </a:rPr>
              <a:t>Cutting unemployment pay by 10 per cent.</a:t>
            </a:r>
          </a:p>
          <a:p>
            <a:r>
              <a:rPr lang="en-GB" sz="2000" dirty="0">
                <a:latin typeface="Gotham Rounded Book" pitchFamily="50" charset="0"/>
              </a:rPr>
              <a:t>Introducing the means test.</a:t>
            </a:r>
          </a:p>
          <a:p>
            <a:r>
              <a:rPr lang="en-GB" sz="2000" dirty="0">
                <a:latin typeface="Gotham Rounded Book" pitchFamily="50" charset="0"/>
              </a:rPr>
              <a:t>Adding import duties to goods from abroad.</a:t>
            </a:r>
          </a:p>
          <a:p>
            <a:r>
              <a:rPr lang="en-GB" sz="2000" dirty="0">
                <a:latin typeface="Gotham Rounded Book" pitchFamily="50" charset="0"/>
              </a:rPr>
              <a:t>These four actions </a:t>
            </a:r>
            <a:r>
              <a:rPr lang="en-GB" sz="2000" b="1" dirty="0">
                <a:latin typeface="Gotham Rounded Book" pitchFamily="50" charset="0"/>
              </a:rPr>
              <a:t>helped</a:t>
            </a:r>
            <a:r>
              <a:rPr lang="en-GB" sz="2000" dirty="0">
                <a:latin typeface="Gotham Rounded Book" pitchFamily="50" charset="0"/>
              </a:rPr>
              <a:t> to end the Depression:</a:t>
            </a:r>
          </a:p>
          <a:p>
            <a:r>
              <a:rPr lang="en-GB" sz="2000" dirty="0">
                <a:latin typeface="Gotham Rounded Book" pitchFamily="50" charset="0"/>
              </a:rPr>
              <a:t>Came off the </a:t>
            </a:r>
            <a:r>
              <a:rPr lang="en-GB" sz="2000" b="1" dirty="0">
                <a:latin typeface="Gotham Rounded Book" pitchFamily="50" charset="0"/>
              </a:rPr>
              <a:t>gold standard</a:t>
            </a:r>
            <a:r>
              <a:rPr lang="en-GB" sz="2000" dirty="0">
                <a:latin typeface="Gotham Rounded Book" pitchFamily="50" charset="0"/>
              </a:rPr>
              <a:t> - this allowed the government to increase the amount of money in circulation.</a:t>
            </a:r>
          </a:p>
          <a:p>
            <a:r>
              <a:rPr lang="en-GB" sz="2000" dirty="0">
                <a:latin typeface="Gotham Rounded Book" pitchFamily="50" charset="0"/>
              </a:rPr>
              <a:t>Reduced interest rates - this reduced people's debt payments and made more money available to spend, but also encouraged them to take out loans to spend more.</a:t>
            </a:r>
          </a:p>
          <a:p>
            <a:r>
              <a:rPr lang="en-GB" sz="2000" dirty="0">
                <a:latin typeface="Gotham Rounded Book" pitchFamily="50" charset="0"/>
              </a:rPr>
              <a:t>The Special Areas Act (1934) - tried to attract light industries to the 'distressed' areas. </a:t>
            </a:r>
          </a:p>
          <a:p>
            <a:r>
              <a:rPr lang="en-GB" sz="2000" dirty="0">
                <a:latin typeface="Gotham Rounded Book" pitchFamily="50" charset="0"/>
              </a:rPr>
              <a:t>Local councils built 500,000 council houses, which pumped money into the economy.</a:t>
            </a:r>
          </a:p>
        </p:txBody>
      </p:sp>
      <p:pic>
        <p:nvPicPr>
          <p:cNvPr id="3" name="Picture 2" descr="WJEC_Logo_RG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828" y="477003"/>
            <a:ext cx="651385" cy="63781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 descr="header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4131" y="477002"/>
            <a:ext cx="1234917" cy="651385"/>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252415" y="438155"/>
            <a:ext cx="6542521" cy="701714"/>
          </a:xfrm>
          <a:prstGeom prst="rect">
            <a:avLst/>
          </a:prstGeom>
          <a:solidFill>
            <a:srgbClr val="0070C0">
              <a:alpha val="70000"/>
            </a:srgbClr>
          </a:solidFill>
        </p:spPr>
        <p:txBody>
          <a:bodyPr>
            <a:normAutofit/>
          </a:bodyPr>
          <a:lstStyle>
            <a:lvl1pPr algn="l" defTabSz="914400" rtl="0" eaLnBrk="1" latinLnBrk="0" hangingPunct="1">
              <a:spcBef>
                <a:spcPct val="0"/>
              </a:spcBef>
              <a:buNone/>
              <a:defRPr sz="2000" b="1" kern="1200" baseline="0">
                <a:solidFill>
                  <a:schemeClr val="tx1"/>
                </a:solidFill>
                <a:latin typeface="Gotham Rounded Book" pitchFamily="50" charset="0"/>
                <a:ea typeface="+mj-ea"/>
                <a:cs typeface="+mj-cs"/>
              </a:defRPr>
            </a:lvl1pPr>
          </a:lstStyle>
          <a:p>
            <a:r>
              <a:rPr lang="en-GB" dirty="0" smtClean="0">
                <a:solidFill>
                  <a:schemeClr val="bg1"/>
                </a:solidFill>
              </a:rPr>
              <a:t>How did the government react?</a:t>
            </a:r>
            <a:endParaRPr lang="en-GB" dirty="0">
              <a:solidFill>
                <a:schemeClr val="bg1"/>
              </a:solidFill>
            </a:endParaRPr>
          </a:p>
        </p:txBody>
      </p:sp>
    </p:spTree>
    <p:extLst>
      <p:ext uri="{BB962C8B-B14F-4D97-AF65-F5344CB8AC3E}">
        <p14:creationId xmlns:p14="http://schemas.microsoft.com/office/powerpoint/2010/main" val="8588029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161807"/>
            <a:ext cx="8712968" cy="5324535"/>
          </a:xfrm>
          <a:prstGeom prst="rect">
            <a:avLst/>
          </a:prstGeom>
          <a:noFill/>
          <a:ln>
            <a:solidFill>
              <a:schemeClr val="accent1"/>
            </a:solidFill>
          </a:ln>
        </p:spPr>
        <p:txBody>
          <a:bodyPr wrap="square" rtlCol="0">
            <a:spAutoFit/>
          </a:bodyPr>
          <a:lstStyle/>
          <a:p>
            <a:r>
              <a:rPr lang="en-GB" sz="2000" dirty="0" smtClean="0">
                <a:latin typeface="Gotham Rounded Book" pitchFamily="50" charset="0"/>
              </a:rPr>
              <a:t>Some </a:t>
            </a:r>
            <a:r>
              <a:rPr lang="en-GB" sz="2000" dirty="0">
                <a:latin typeface="Gotham Rounded Book" pitchFamily="50" charset="0"/>
              </a:rPr>
              <a:t>people (especially in the south of England) become more </a:t>
            </a:r>
            <a:r>
              <a:rPr lang="en-GB" sz="2000" b="1" dirty="0">
                <a:latin typeface="Gotham Rounded Book" pitchFamily="50" charset="0"/>
              </a:rPr>
              <a:t>affluent </a:t>
            </a:r>
            <a:r>
              <a:rPr lang="en-GB" sz="2000" dirty="0">
                <a:latin typeface="Gotham Rounded Book" pitchFamily="50" charset="0"/>
              </a:rPr>
              <a:t>during the Depression:</a:t>
            </a:r>
          </a:p>
          <a:p>
            <a:r>
              <a:rPr lang="en-GB" sz="2000" dirty="0" smtClean="0">
                <a:latin typeface="Gotham Rounded Book" pitchFamily="50" charset="0"/>
              </a:rPr>
              <a:t>Prices fell in the Depression, which meant more money for luxuries.</a:t>
            </a:r>
          </a:p>
          <a:p>
            <a:r>
              <a:rPr lang="en-GB" sz="2000" dirty="0" smtClean="0">
                <a:latin typeface="Gotham Rounded Book" pitchFamily="50" charset="0"/>
              </a:rPr>
              <a:t>Hire-purchase </a:t>
            </a:r>
            <a:r>
              <a:rPr lang="en-GB" sz="2000" dirty="0">
                <a:latin typeface="Gotham Rounded Book" pitchFamily="50" charset="0"/>
              </a:rPr>
              <a:t>allowed people to get luxuries 'on the never-never'.</a:t>
            </a:r>
          </a:p>
          <a:p>
            <a:r>
              <a:rPr lang="en-GB" sz="2000" dirty="0">
                <a:latin typeface="Gotham Rounded Book" pitchFamily="50" charset="0"/>
              </a:rPr>
              <a:t>Family size fell, which meant more money for luxuries.</a:t>
            </a:r>
          </a:p>
          <a:p>
            <a:r>
              <a:rPr lang="en-GB" sz="2000" dirty="0">
                <a:latin typeface="Gotham Rounded Book" pitchFamily="50" charset="0"/>
              </a:rPr>
              <a:t>Improvements at work such as reduction in working hours, holidays with pay.</a:t>
            </a:r>
          </a:p>
          <a:p>
            <a:r>
              <a:rPr lang="en-GB" sz="2000" dirty="0">
                <a:latin typeface="Gotham Rounded Book" pitchFamily="50" charset="0"/>
              </a:rPr>
              <a:t>Holidays (at the seaside).</a:t>
            </a:r>
          </a:p>
          <a:p>
            <a:r>
              <a:rPr lang="en-GB" sz="2000" dirty="0">
                <a:latin typeface="Gotham Rounded Book" pitchFamily="50" charset="0"/>
              </a:rPr>
              <a:t>Three million new houses were built in the 1930s.</a:t>
            </a:r>
          </a:p>
          <a:p>
            <a:r>
              <a:rPr lang="en-GB" sz="2000" dirty="0">
                <a:latin typeface="Gotham Rounded Book" pitchFamily="50" charset="0"/>
              </a:rPr>
              <a:t>There was a 1200 per cent increase in homes with electricity.</a:t>
            </a:r>
          </a:p>
          <a:p>
            <a:r>
              <a:rPr lang="en-GB" sz="2000" dirty="0">
                <a:latin typeface="Gotham Rounded Book" pitchFamily="50" charset="0"/>
              </a:rPr>
              <a:t>Huge increase in car ownership.</a:t>
            </a:r>
          </a:p>
          <a:p>
            <a:r>
              <a:rPr lang="en-GB" sz="2000" dirty="0">
                <a:latin typeface="Gotham Rounded Book" pitchFamily="50" charset="0"/>
              </a:rPr>
              <a:t>Vacuum cleaners and washing machines.</a:t>
            </a:r>
          </a:p>
          <a:p>
            <a:r>
              <a:rPr lang="en-GB" sz="2000" dirty="0">
                <a:latin typeface="Gotham Rounded Book" pitchFamily="50" charset="0"/>
              </a:rPr>
              <a:t>Radios and the first TVs.</a:t>
            </a:r>
          </a:p>
          <a:p>
            <a:r>
              <a:rPr lang="en-GB" sz="2000" dirty="0">
                <a:latin typeface="Gotham Rounded Book" pitchFamily="50" charset="0"/>
              </a:rPr>
              <a:t>Better leisure such as cinema, dance halls, swimming baths and football matches.</a:t>
            </a:r>
          </a:p>
          <a:p>
            <a:r>
              <a:rPr lang="en-GB" sz="2000" dirty="0">
                <a:latin typeface="Gotham Rounded Book" pitchFamily="50" charset="0"/>
              </a:rPr>
              <a:t>A better diet. Free school milk was introduced after 1934</a:t>
            </a:r>
          </a:p>
          <a:p>
            <a:r>
              <a:rPr lang="en-GB" sz="2000" dirty="0">
                <a:latin typeface="Gotham Rounded Book" pitchFamily="50" charset="0"/>
              </a:rPr>
              <a:t>Better health, which meant people were </a:t>
            </a:r>
            <a:r>
              <a:rPr lang="en-GB" sz="2000" dirty="0" smtClean="0">
                <a:latin typeface="Gotham Rounded Book" pitchFamily="50" charset="0"/>
              </a:rPr>
              <a:t>fitter </a:t>
            </a:r>
            <a:r>
              <a:rPr lang="en-GB" sz="2000" dirty="0">
                <a:latin typeface="Gotham Rounded Book" pitchFamily="50" charset="0"/>
              </a:rPr>
              <a:t>and heavier.</a:t>
            </a:r>
          </a:p>
        </p:txBody>
      </p:sp>
      <p:pic>
        <p:nvPicPr>
          <p:cNvPr id="3" name="Picture 2" descr="WJEC_Logo_RG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828" y="477003"/>
            <a:ext cx="651385" cy="63781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 descr="header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4131" y="477002"/>
            <a:ext cx="1234917" cy="651385"/>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252415" y="438155"/>
            <a:ext cx="6542521" cy="701714"/>
          </a:xfrm>
          <a:prstGeom prst="rect">
            <a:avLst/>
          </a:prstGeom>
          <a:solidFill>
            <a:srgbClr val="0070C0">
              <a:alpha val="70000"/>
            </a:srgbClr>
          </a:solidFill>
        </p:spPr>
        <p:txBody>
          <a:bodyPr>
            <a:normAutofit/>
          </a:bodyPr>
          <a:lstStyle>
            <a:lvl1pPr algn="l" defTabSz="914400" rtl="0" eaLnBrk="1" latinLnBrk="0" hangingPunct="1">
              <a:spcBef>
                <a:spcPct val="0"/>
              </a:spcBef>
              <a:buNone/>
              <a:defRPr sz="2000" b="1" kern="1200" baseline="0">
                <a:solidFill>
                  <a:schemeClr val="tx1"/>
                </a:solidFill>
                <a:latin typeface="Gotham Rounded Book" pitchFamily="50" charset="0"/>
                <a:ea typeface="+mj-ea"/>
                <a:cs typeface="+mj-cs"/>
              </a:defRPr>
            </a:lvl1pPr>
          </a:lstStyle>
          <a:p>
            <a:r>
              <a:rPr lang="en-GB" dirty="0" smtClean="0">
                <a:solidFill>
                  <a:schemeClr val="bg1"/>
                </a:solidFill>
              </a:rPr>
              <a:t>Benefits of the Depression</a:t>
            </a:r>
            <a:endParaRPr lang="en-GB" dirty="0">
              <a:solidFill>
                <a:schemeClr val="bg1"/>
              </a:solidFill>
            </a:endParaRPr>
          </a:p>
        </p:txBody>
      </p:sp>
    </p:spTree>
    <p:extLst>
      <p:ext uri="{BB962C8B-B14F-4D97-AF65-F5344CB8AC3E}">
        <p14:creationId xmlns:p14="http://schemas.microsoft.com/office/powerpoint/2010/main" val="30689829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52415" y="438155"/>
            <a:ext cx="6542521" cy="701714"/>
          </a:xfrm>
          <a:prstGeom prst="rect">
            <a:avLst/>
          </a:prstGeom>
          <a:solidFill>
            <a:srgbClr val="0070C0">
              <a:alpha val="70000"/>
            </a:srgbClr>
          </a:solidFill>
        </p:spPr>
        <p:txBody>
          <a:bodyPr>
            <a:normAutofit/>
          </a:bodyPr>
          <a:lstStyle>
            <a:lvl1pPr algn="l" defTabSz="914400" rtl="0" eaLnBrk="1" latinLnBrk="0" hangingPunct="1">
              <a:spcBef>
                <a:spcPct val="0"/>
              </a:spcBef>
              <a:buNone/>
              <a:defRPr sz="2000" b="1" kern="1200" baseline="0">
                <a:solidFill>
                  <a:schemeClr val="tx1"/>
                </a:solidFill>
                <a:latin typeface="Gotham Rounded Book" pitchFamily="50" charset="0"/>
                <a:ea typeface="+mj-ea"/>
                <a:cs typeface="+mj-cs"/>
              </a:defRPr>
            </a:lvl1pPr>
          </a:lstStyle>
          <a:p>
            <a:r>
              <a:rPr lang="en-US" dirty="0">
                <a:solidFill>
                  <a:schemeClr val="bg1"/>
                </a:solidFill>
              </a:rPr>
              <a:t>Acknowledgements</a:t>
            </a:r>
            <a:endParaRPr lang="en-GB" dirty="0">
              <a:solidFill>
                <a:schemeClr val="bg1"/>
              </a:solidFill>
            </a:endParaRPr>
          </a:p>
        </p:txBody>
      </p:sp>
      <p:pic>
        <p:nvPicPr>
          <p:cNvPr id="5" name="Picture 2" descr="WJEC_Logo_RG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828" y="477003"/>
            <a:ext cx="651385" cy="63781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 descr="header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4131" y="477002"/>
            <a:ext cx="1234917" cy="65138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0763" y="1365337"/>
            <a:ext cx="8404826" cy="329321"/>
          </a:xfrm>
          <a:prstGeom prst="rect">
            <a:avLst/>
          </a:prstGeom>
          <a:noFill/>
        </p:spPr>
        <p:txBody>
          <a:bodyPr wrap="square" rtlCol="0">
            <a:spAutoFit/>
          </a:bodyPr>
          <a:lstStyle/>
          <a:p>
            <a:pPr>
              <a:lnSpc>
                <a:spcPct val="120000"/>
              </a:lnSpc>
            </a:pPr>
            <a:r>
              <a:rPr lang="en-GB" sz="1400" dirty="0" smtClean="0">
                <a:latin typeface="Gotham Rounded Book" pitchFamily="50" charset="0"/>
                <a:hlinkClick r:id="rId4"/>
              </a:rPr>
              <a:t>Jarrow </a:t>
            </a:r>
            <a:r>
              <a:rPr lang="en-GB" sz="1400" dirty="0">
                <a:latin typeface="Gotham Rounded Book" pitchFamily="50" charset="0"/>
                <a:hlinkClick r:id="rId4"/>
              </a:rPr>
              <a:t>Crusade. Pictorial Press Ltd / </a:t>
            </a:r>
            <a:r>
              <a:rPr lang="en-GB" sz="1400" dirty="0" err="1">
                <a:latin typeface="Gotham Rounded Book" pitchFamily="50" charset="0"/>
                <a:hlinkClick r:id="rId4"/>
              </a:rPr>
              <a:t>Alamy</a:t>
            </a:r>
            <a:r>
              <a:rPr lang="en-GB" sz="1400" dirty="0">
                <a:latin typeface="Gotham Rounded Book" pitchFamily="50" charset="0"/>
                <a:hlinkClick r:id="rId4"/>
              </a:rPr>
              <a:t> Stock Photo</a:t>
            </a:r>
            <a:endParaRPr lang="en-US" sz="1400" dirty="0">
              <a:latin typeface="Gotham Rounded Book" pitchFamily="50" charset="0"/>
            </a:endParaRPr>
          </a:p>
        </p:txBody>
      </p:sp>
    </p:spTree>
    <p:extLst>
      <p:ext uri="{BB962C8B-B14F-4D97-AF65-F5344CB8AC3E}">
        <p14:creationId xmlns:p14="http://schemas.microsoft.com/office/powerpoint/2010/main" val="31665470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875</Words>
  <Application>Microsoft Office PowerPoint</Application>
  <PresentationFormat>On-screen Show (4:3)</PresentationFormat>
  <Paragraphs>49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EDU-SCCM1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Thomas</dc:creator>
  <cp:lastModifiedBy>Jones, Hywel</cp:lastModifiedBy>
  <cp:revision>5</cp:revision>
  <dcterms:created xsi:type="dcterms:W3CDTF">2015-07-07T14:17:06Z</dcterms:created>
  <dcterms:modified xsi:type="dcterms:W3CDTF">2015-11-30T08:43:52Z</dcterms:modified>
</cp:coreProperties>
</file>